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  <p:sldMasterId id="2147483890" r:id="rId8"/>
  </p:sldMasterIdLst>
  <p:notesMasterIdLst>
    <p:notesMasterId r:id="rId40"/>
  </p:notesMasterIdLst>
  <p:handoutMasterIdLst>
    <p:handoutMasterId r:id="rId41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EBEB"/>
    <a:srgbClr val="FFD1D1"/>
    <a:srgbClr val="B93443"/>
    <a:srgbClr val="BB0063"/>
    <a:srgbClr val="CB4555"/>
    <a:srgbClr val="A6B750"/>
    <a:srgbClr val="F7BF3A"/>
    <a:srgbClr val="8CC2F2"/>
    <a:srgbClr val="326886"/>
    <a:srgbClr val="111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12" autoAdjust="0"/>
    <p:restoredTop sz="97586" autoAdjust="0"/>
  </p:normalViewPr>
  <p:slideViewPr>
    <p:cSldViewPr snapToGrid="0" snapToObjects="1">
      <p:cViewPr varScale="1">
        <p:scale>
          <a:sx n="113" d="100"/>
          <a:sy n="113" d="100"/>
        </p:scale>
        <p:origin x="-1686" y="-96"/>
      </p:cViewPr>
      <p:guideLst>
        <p:guide orient="horz" pos="3942"/>
        <p:guide/>
      </p:guideLst>
    </p:cSldViewPr>
  </p:slideViewPr>
  <p:outlineViewPr>
    <p:cViewPr>
      <p:scale>
        <a:sx n="33" d="100"/>
        <a:sy n="33" d="100"/>
      </p:scale>
      <p:origin x="0" y="137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så styrs Göteborg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/>
              <a:pPr/>
              <a:t>15 april 2015</a:t>
            </a:fld>
            <a:endParaRPr lang="sv-S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sv-SE" sz="1000"/>
              <a:pPr algn="r"/>
              <a:t>‹#›</a:t>
            </a:fld>
            <a:endParaRPr kumimoji="0" lang="sv-S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>
                <a:solidFill>
                  <a:srgbClr val="747474"/>
                </a:solidFill>
              </a:rPr>
              <a:pPr/>
              <a:t>15 april 2015</a:t>
            </a:fld>
            <a:endParaRPr lang="sv-SE">
              <a:solidFill>
                <a:srgbClr val="747474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sv-SE">
                <a:solidFill>
                  <a:prstClr val="white"/>
                </a:solidFill>
              </a:rPr>
              <a:pPr algn="r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86" r:id="rId12"/>
    <p:sldLayoutId id="2147483889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  <p:sldLayoutId id="2147483884" r:id="rId6"/>
    <p:sldLayoutId id="2147483885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2758913"/>
            <a:ext cx="5486252" cy="985563"/>
          </a:xfrm>
        </p:spPr>
        <p:txBody>
          <a:bodyPr/>
          <a:lstStyle/>
          <a:p>
            <a:r>
              <a:rPr lang="sv-SE" sz="4800" dirty="0"/>
              <a:t>Stadsrevisionens roll och uppdrag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999516" y="3917303"/>
            <a:ext cx="5475620" cy="615553"/>
          </a:xfrm>
        </p:spPr>
        <p:txBody>
          <a:bodyPr/>
          <a:lstStyle/>
          <a:p>
            <a:r>
              <a:rPr lang="sv-SE" dirty="0"/>
              <a:t>Lars Bergsten</a:t>
            </a:r>
          </a:p>
          <a:p>
            <a:r>
              <a:rPr lang="sv-SE" dirty="0"/>
              <a:t>Christin </a:t>
            </a:r>
            <a:r>
              <a:rPr lang="sv-SE" dirty="0" err="1"/>
              <a:t>Wrangstedt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275269"/>
                </a:solidFill>
              </a:rPr>
              <a:t>Nämndernas uppdrag </a:t>
            </a:r>
            <a:r>
              <a:rPr lang="sv-SE" i="1" dirty="0">
                <a:solidFill>
                  <a:srgbClr val="275269"/>
                </a:solidFill>
              </a:rPr>
              <a:t>(KL 6 kap. § 7) </a:t>
            </a:r>
            <a:endParaRPr lang="sv-SE" dirty="0">
              <a:solidFill>
                <a:srgbClr val="275269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522000" y="1418253"/>
            <a:ext cx="7921252" cy="40846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80000" indent="-18000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275269"/>
                </a:solidFill>
                <a:cs typeface="Arial"/>
              </a:rPr>
              <a:t>Nämndernas uppdrag är…</a:t>
            </a:r>
            <a:br>
              <a:rPr lang="sv-SE" sz="2000" dirty="0">
                <a:solidFill>
                  <a:srgbClr val="275269"/>
                </a:solidFill>
                <a:cs typeface="Arial"/>
              </a:rPr>
            </a:br>
            <a:endParaRPr lang="sv-SE" sz="2000" dirty="0">
              <a:solidFill>
                <a:srgbClr val="275269"/>
              </a:solidFill>
              <a:cs typeface="Arial"/>
            </a:endParaRPr>
          </a:p>
          <a:p>
            <a:pPr marL="180000" indent="-180000">
              <a:lnSpc>
                <a:spcPct val="90000"/>
              </a:lnSpc>
              <a:buFont typeface="Arial"/>
              <a:buChar char="•"/>
              <a:defRPr/>
            </a:pPr>
            <a:r>
              <a:rPr lang="sv-SE" sz="2000" dirty="0">
                <a:solidFill>
                  <a:srgbClr val="275269"/>
                </a:solidFill>
                <a:cs typeface="Arial"/>
              </a:rPr>
              <a:t>att verksamheten bedrivs enligt de mål och riktlinjer som fullmäktige bestämt</a:t>
            </a:r>
            <a:br>
              <a:rPr lang="sv-SE" sz="2000" dirty="0">
                <a:solidFill>
                  <a:srgbClr val="275269"/>
                </a:solidFill>
                <a:cs typeface="Arial"/>
              </a:rPr>
            </a:br>
            <a:endParaRPr lang="sv-SE" sz="2000" dirty="0">
              <a:solidFill>
                <a:srgbClr val="275269"/>
              </a:solidFill>
              <a:cs typeface="Arial"/>
            </a:endParaRPr>
          </a:p>
          <a:p>
            <a:pPr marL="180000" indent="-180000">
              <a:lnSpc>
                <a:spcPct val="90000"/>
              </a:lnSpc>
              <a:buFont typeface="Arial"/>
              <a:buChar char="•"/>
              <a:defRPr/>
            </a:pPr>
            <a:r>
              <a:rPr lang="sv-SE" sz="2000" dirty="0">
                <a:solidFill>
                  <a:srgbClr val="275269"/>
                </a:solidFill>
                <a:cs typeface="Arial"/>
              </a:rPr>
              <a:t>att den interna kontrollen är tillräcklig</a:t>
            </a:r>
            <a:br>
              <a:rPr lang="sv-SE" sz="2000" dirty="0">
                <a:solidFill>
                  <a:srgbClr val="275269"/>
                </a:solidFill>
                <a:cs typeface="Arial"/>
              </a:rPr>
            </a:br>
            <a:endParaRPr lang="sv-SE" sz="2000" dirty="0">
              <a:solidFill>
                <a:srgbClr val="275269"/>
              </a:solidFill>
              <a:cs typeface="Arial"/>
            </a:endParaRPr>
          </a:p>
          <a:p>
            <a:pPr marL="180000" indent="-180000">
              <a:lnSpc>
                <a:spcPct val="90000"/>
              </a:lnSpc>
              <a:buFont typeface="Arial"/>
              <a:buChar char="•"/>
              <a:defRPr/>
            </a:pPr>
            <a:r>
              <a:rPr lang="sv-SE" sz="2000" dirty="0">
                <a:solidFill>
                  <a:srgbClr val="275269"/>
                </a:solidFill>
                <a:cs typeface="Arial"/>
              </a:rPr>
              <a:t>att verksamheten bedrivs på ett i övrigt tillfredsställande sätt.</a:t>
            </a:r>
          </a:p>
          <a:p>
            <a:pPr marL="180000" indent="-180000">
              <a:buFont typeface="Arial" pitchFamily="34" charset="0"/>
              <a:buNone/>
              <a:defRPr/>
            </a:pPr>
            <a:endParaRPr lang="en-US" sz="2800" dirty="0">
              <a:solidFill>
                <a:srgbClr val="275269"/>
              </a:solidFill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Bildobjekt 5" descr="BILD 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953" y="1665146"/>
            <a:ext cx="7105880" cy="325939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9324B"/>
                </a:solidFill>
              </a:rPr>
              <a:t>Kort om den kommunala revisionen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47675" lvl="0" indent="-266700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254B71"/>
              </a:buClr>
              <a:buFont typeface="Wingdings" pitchFamily="2" charset="2"/>
              <a:buChar char="§"/>
              <a:defRPr/>
            </a:pP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Revisionen är ett lokalt demokratiskt kontrollinstrument, </a:t>
            </a:r>
            <a:br>
              <a:rPr lang="sv-SE" dirty="0">
                <a:solidFill>
                  <a:srgbClr val="19324B"/>
                </a:solidFill>
                <a:cs typeface="Arial" pitchFamily="34" charset="0"/>
              </a:rPr>
            </a:b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en del av den kommunala självstyrelsen.</a:t>
            </a:r>
          </a:p>
          <a:p>
            <a:pPr marL="447675" lvl="0" indent="-266700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254B71"/>
              </a:buClr>
              <a:buFont typeface="Wingdings" pitchFamily="2" charset="2"/>
              <a:buChar char="§"/>
              <a:defRPr/>
            </a:pP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Revisionen ska bidra till att värna och utveckla demokrati, rättssäkerhet och effektivitet.</a:t>
            </a:r>
          </a:p>
          <a:p>
            <a:pPr marL="447675" lvl="0" indent="-266700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254B71"/>
              </a:buClr>
              <a:buFont typeface="Wingdings" pitchFamily="2" charset="2"/>
              <a:buChar char="§"/>
              <a:defRPr/>
            </a:pP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Det är de förtroendevaldas ansvar som granskas, bedöms </a:t>
            </a:r>
            <a:br>
              <a:rPr lang="sv-SE" dirty="0">
                <a:solidFill>
                  <a:srgbClr val="19324B"/>
                </a:solidFill>
                <a:cs typeface="Arial" pitchFamily="34" charset="0"/>
              </a:rPr>
            </a:b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och prövas. Det kallas för revisionsansvar.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9324B"/>
                </a:solidFill>
              </a:rPr>
              <a:t/>
            </a:r>
            <a:br>
              <a:rPr lang="sv-SE" dirty="0">
                <a:solidFill>
                  <a:srgbClr val="19324B"/>
                </a:solidFill>
              </a:rPr>
            </a:br>
            <a:r>
              <a:rPr lang="sv-SE" dirty="0">
                <a:solidFill>
                  <a:srgbClr val="19324B"/>
                </a:solidFill>
              </a:rPr>
              <a:t>Kort om den kommunala revisionen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47675" indent="-266700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254B71"/>
              </a:buClr>
              <a:buFont typeface="Wingdings" pitchFamily="2" charset="2"/>
              <a:buChar char="§"/>
              <a:defRPr/>
            </a:pP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Revisorerna utövar inte partipolitik i sin granskning. </a:t>
            </a:r>
          </a:p>
          <a:p>
            <a:pPr marL="447675" indent="-266700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254B71"/>
              </a:buClr>
              <a:buFont typeface="Wingdings" pitchFamily="2" charset="2"/>
              <a:buChar char="§"/>
              <a:defRPr/>
            </a:pP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Revisorerna slår vakt om sitt oberoende i förhållande till uppdragsgivaren fullmäktige och till de som granskas, </a:t>
            </a:r>
            <a:br>
              <a:rPr lang="sv-SE" dirty="0">
                <a:solidFill>
                  <a:srgbClr val="19324B"/>
                </a:solidFill>
                <a:cs typeface="Arial" pitchFamily="34" charset="0"/>
              </a:rPr>
            </a:b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genom att</a:t>
            </a:r>
          </a:p>
          <a:p>
            <a:pPr marL="447675" lvl="3">
              <a:lnSpc>
                <a:spcPct val="90000"/>
              </a:lnSpc>
            </a:pPr>
            <a:r>
              <a:rPr lang="sv-SE" sz="2000" dirty="0">
                <a:solidFill>
                  <a:srgbClr val="19324B"/>
                </a:solidFill>
                <a:cs typeface="Arial" pitchFamily="34" charset="0"/>
              </a:rPr>
              <a:t>… självständigt välja vad som ska granskas</a:t>
            </a:r>
          </a:p>
          <a:p>
            <a:pPr marL="447675" lvl="1">
              <a:lnSpc>
                <a:spcPct val="90000"/>
              </a:lnSpc>
            </a:pP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… självständigt välja angreppssätt, metoder och sakkunniga</a:t>
            </a:r>
          </a:p>
          <a:p>
            <a:pPr marL="447675" lvl="1">
              <a:lnSpc>
                <a:spcPct val="90000"/>
              </a:lnSpc>
            </a:pPr>
            <a:r>
              <a:rPr lang="sv-SE" dirty="0">
                <a:solidFill>
                  <a:srgbClr val="19324B"/>
                </a:solidFill>
                <a:cs typeface="Arial" pitchFamily="34" charset="0"/>
              </a:rPr>
              <a:t>… självständigt göra analys och bedömningar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275269"/>
                </a:solidFill>
              </a:rPr>
              <a:t>Revisorernas uppdrag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762000">
              <a:buFont typeface="Arial" pitchFamily="34" charset="0"/>
              <a:buNone/>
              <a:defRPr/>
            </a:pPr>
            <a:r>
              <a:rPr lang="sv-SE" b="1" dirty="0">
                <a:solidFill>
                  <a:srgbClr val="275269"/>
                </a:solidFill>
              </a:rPr>
              <a:t>Kommunallagen 9 kap</a:t>
            </a:r>
          </a:p>
          <a:p>
            <a:pPr defTabSz="762000">
              <a:buFont typeface="Arial" pitchFamily="34" charset="0"/>
              <a:buNone/>
              <a:defRPr/>
            </a:pPr>
            <a:r>
              <a:rPr lang="sv-SE" i="1" dirty="0">
                <a:solidFill>
                  <a:srgbClr val="275269"/>
                </a:solidFill>
              </a:rPr>
              <a:t>Revisorerna ska granska och bedöma om verksamheten sköts…</a:t>
            </a:r>
          </a:p>
          <a:p>
            <a:pPr defTabSz="762000">
              <a:defRPr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Ändamålsenligt</a:t>
            </a:r>
            <a:r>
              <a:rPr lang="sv-SE" b="1" dirty="0">
                <a:solidFill>
                  <a:srgbClr val="275269"/>
                </a:solidFill>
              </a:rPr>
              <a:t>:</a:t>
            </a:r>
            <a:r>
              <a:rPr lang="sv-SE" dirty="0">
                <a:solidFill>
                  <a:srgbClr val="275269"/>
                </a:solidFill>
              </a:rPr>
              <a:t> om verksamheten efterlever och lever upp till fullmäktiges mål, beslut och riktlinjer.</a:t>
            </a:r>
          </a:p>
          <a:p>
            <a:pPr defTabSz="762000">
              <a:defRPr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Ekonomiskt tillfredsställande</a:t>
            </a:r>
            <a:r>
              <a:rPr lang="sv-SE" b="1" dirty="0">
                <a:solidFill>
                  <a:srgbClr val="275269"/>
                </a:solidFill>
              </a:rPr>
              <a:t>:</a:t>
            </a:r>
            <a:r>
              <a:rPr lang="sv-SE" dirty="0">
                <a:solidFill>
                  <a:srgbClr val="275269"/>
                </a:solidFill>
              </a:rPr>
              <a:t> om verksamhetens resultat </a:t>
            </a:r>
            <a:br>
              <a:rPr lang="sv-SE" dirty="0">
                <a:solidFill>
                  <a:srgbClr val="275269"/>
                </a:solidFill>
              </a:rPr>
            </a:br>
            <a:r>
              <a:rPr lang="sv-SE" dirty="0">
                <a:solidFill>
                  <a:srgbClr val="275269"/>
                </a:solidFill>
              </a:rPr>
              <a:t>och resurser står i rimligt förhållande till varandra.</a:t>
            </a:r>
          </a:p>
          <a:p>
            <a:pPr defTabSz="762000">
              <a:buNone/>
              <a:defRPr/>
            </a:pPr>
            <a:endParaRPr lang="en-US" sz="2400" dirty="0">
              <a:solidFill>
                <a:srgbClr val="19324B"/>
              </a:solidFill>
            </a:endParaRP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275269"/>
                </a:solidFill>
              </a:rPr>
              <a:t>Revisorernas uppdrag forts.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762000">
              <a:buFont typeface="Arial" pitchFamily="34" charset="0"/>
              <a:buNone/>
              <a:defRPr/>
            </a:pPr>
            <a:r>
              <a:rPr lang="sv-SE" b="1" dirty="0">
                <a:solidFill>
                  <a:srgbClr val="275269"/>
                </a:solidFill>
              </a:rPr>
              <a:t>Kommunallagen 9 kap</a:t>
            </a:r>
            <a:endParaRPr lang="sv-SE" dirty="0">
              <a:solidFill>
                <a:srgbClr val="275269"/>
              </a:solidFill>
            </a:endParaRPr>
          </a:p>
          <a:p>
            <a:pPr defTabSz="762000">
              <a:buFont typeface="Arial" pitchFamily="34" charset="0"/>
              <a:buNone/>
              <a:defRPr/>
            </a:pPr>
            <a:r>
              <a:rPr lang="sv-SE" i="1" dirty="0">
                <a:solidFill>
                  <a:srgbClr val="275269"/>
                </a:solidFill>
              </a:rPr>
              <a:t>Revisorerna ska granska och bedöma …</a:t>
            </a:r>
          </a:p>
          <a:p>
            <a:pPr defTabSz="762000">
              <a:defRPr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Räkenskaper</a:t>
            </a:r>
            <a:r>
              <a:rPr lang="sv-SE" b="1" dirty="0">
                <a:solidFill>
                  <a:srgbClr val="275269"/>
                </a:solidFill>
              </a:rPr>
              <a:t>:</a:t>
            </a:r>
            <a:r>
              <a:rPr lang="sv-SE" dirty="0">
                <a:solidFill>
                  <a:srgbClr val="275269"/>
                </a:solidFill>
              </a:rPr>
              <a:t> om verksamhetens ekonomiska redovisning </a:t>
            </a:r>
            <a:br>
              <a:rPr lang="sv-SE" dirty="0">
                <a:solidFill>
                  <a:srgbClr val="275269"/>
                </a:solidFill>
              </a:rPr>
            </a:br>
            <a:r>
              <a:rPr lang="sv-SE" dirty="0">
                <a:solidFill>
                  <a:srgbClr val="275269"/>
                </a:solidFill>
              </a:rPr>
              <a:t>upprättas i enlighet med lagstiftning och god redovisningssed och </a:t>
            </a:r>
            <a:br>
              <a:rPr lang="sv-SE" dirty="0">
                <a:solidFill>
                  <a:srgbClr val="275269"/>
                </a:solidFill>
              </a:rPr>
            </a:br>
            <a:r>
              <a:rPr lang="sv-SE" dirty="0">
                <a:solidFill>
                  <a:srgbClr val="275269"/>
                </a:solidFill>
              </a:rPr>
              <a:t>ger en rättvisande bild av resultat och ställning.</a:t>
            </a:r>
          </a:p>
          <a:p>
            <a:pPr defTabSz="762000">
              <a:defRPr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Intern kontroll</a:t>
            </a:r>
            <a:r>
              <a:rPr lang="sv-SE" b="1" dirty="0">
                <a:solidFill>
                  <a:srgbClr val="275269"/>
                </a:solidFill>
              </a:rPr>
              <a:t>:</a:t>
            </a:r>
            <a:r>
              <a:rPr lang="sv-SE" dirty="0">
                <a:solidFill>
                  <a:srgbClr val="275269"/>
                </a:solidFill>
              </a:rPr>
              <a:t> om ledning och styrning, uppföljning och </a:t>
            </a:r>
            <a:br>
              <a:rPr lang="sv-SE" dirty="0">
                <a:solidFill>
                  <a:srgbClr val="275269"/>
                </a:solidFill>
              </a:rPr>
            </a:br>
            <a:r>
              <a:rPr lang="sv-SE" dirty="0">
                <a:solidFill>
                  <a:srgbClr val="275269"/>
                </a:solidFill>
              </a:rPr>
              <a:t>kontroll är tillräcklig.</a:t>
            </a:r>
          </a:p>
          <a:p>
            <a:endParaRPr lang="sv-SE" dirty="0">
              <a:solidFill>
                <a:srgbClr val="27526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275269"/>
                </a:solidFill>
              </a:rPr>
              <a:t>Lagstadgade tilläggsuppdrag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v-SE" dirty="0">
                <a:solidFill>
                  <a:srgbClr val="275269"/>
                </a:solidFill>
                <a:latin typeface="Arial" charset="0"/>
              </a:rPr>
              <a:t>Revisorerna ska anmäla misstanke om förmögenhetsrättsligt </a:t>
            </a:r>
            <a:br>
              <a:rPr lang="sv-SE" dirty="0">
                <a:solidFill>
                  <a:srgbClr val="275269"/>
                </a:solidFill>
                <a:latin typeface="Arial" charset="0"/>
              </a:rPr>
            </a:br>
            <a:r>
              <a:rPr lang="sv-SE" dirty="0">
                <a:solidFill>
                  <a:srgbClr val="275269"/>
                </a:solidFill>
                <a:latin typeface="Arial" charset="0"/>
              </a:rPr>
              <a:t>brott.  Anmälan till nämnd och vidare till fullmäktige.</a:t>
            </a:r>
          </a:p>
          <a:p>
            <a:pPr>
              <a:buFont typeface="Wingdings" pitchFamily="2" charset="2"/>
              <a:buChar char="§"/>
            </a:pPr>
            <a:r>
              <a:rPr lang="sv-SE" dirty="0">
                <a:solidFill>
                  <a:srgbClr val="275269"/>
                </a:solidFill>
                <a:latin typeface="Arial" charset="0"/>
              </a:rPr>
              <a:t>Revisorerna ska bedöma om resultatet i delårsrapport och </a:t>
            </a:r>
            <a:br>
              <a:rPr lang="sv-SE" dirty="0">
                <a:solidFill>
                  <a:srgbClr val="275269"/>
                </a:solidFill>
                <a:latin typeface="Arial" charset="0"/>
              </a:rPr>
            </a:br>
            <a:r>
              <a:rPr lang="sv-SE" dirty="0">
                <a:solidFill>
                  <a:srgbClr val="275269"/>
                </a:solidFill>
                <a:latin typeface="Arial" charset="0"/>
              </a:rPr>
              <a:t>årsbokslut är förenligt med de mål fullmäktige beslutat om. </a:t>
            </a:r>
          </a:p>
          <a:p>
            <a:pPr>
              <a:buFont typeface="Wingdings" pitchFamily="2" charset="2"/>
              <a:buChar char="§"/>
            </a:pPr>
            <a:r>
              <a:rPr lang="sv-SE" dirty="0">
                <a:solidFill>
                  <a:srgbClr val="275269"/>
                </a:solidFill>
                <a:latin typeface="Arial" charset="0"/>
              </a:rPr>
              <a:t>Revisorerna ska intyga om öppen och separat redovisning </a:t>
            </a:r>
            <a:br>
              <a:rPr lang="sv-SE" dirty="0">
                <a:solidFill>
                  <a:srgbClr val="275269"/>
                </a:solidFill>
                <a:latin typeface="Arial" charset="0"/>
              </a:rPr>
            </a:br>
            <a:r>
              <a:rPr lang="sv-SE" dirty="0">
                <a:solidFill>
                  <a:srgbClr val="275269"/>
                </a:solidFill>
                <a:latin typeface="Arial" charset="0"/>
              </a:rPr>
              <a:t>har skett enligt insynslagen.</a:t>
            </a:r>
            <a:endParaRPr lang="en-US" dirty="0">
              <a:solidFill>
                <a:srgbClr val="275269"/>
              </a:solidFill>
              <a:latin typeface="Arial" charset="0"/>
            </a:endParaRPr>
          </a:p>
          <a:p>
            <a:endParaRPr lang="en-US" dirty="0">
              <a:solidFill>
                <a:srgbClr val="275269"/>
              </a:solidFill>
            </a:endParaRPr>
          </a:p>
          <a:p>
            <a:endParaRPr lang="sv-SE" dirty="0">
              <a:solidFill>
                <a:srgbClr val="27526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275269"/>
                </a:solidFill>
              </a:rPr>
              <a:t>Lekmannarevisorernas uppdrag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7620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b="1" dirty="0">
                <a:solidFill>
                  <a:srgbClr val="275269"/>
                </a:solidFill>
                <a:latin typeface="Arial" charset="0"/>
              </a:rPr>
              <a:t>Aktiebolagslagen 10 kap 3 §</a:t>
            </a:r>
          </a:p>
          <a:p>
            <a:pPr defTabSz="7620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>
              <a:solidFill>
                <a:srgbClr val="275269"/>
              </a:solidFill>
              <a:latin typeface="Arial" charset="0"/>
            </a:endParaRPr>
          </a:p>
          <a:p>
            <a:pPr defTabSz="7620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i="1" dirty="0">
                <a:solidFill>
                  <a:srgbClr val="275269"/>
                </a:solidFill>
                <a:latin typeface="Arial" charset="0"/>
              </a:rPr>
              <a:t>Revisorerna ska granska och bedöma verksamhetens…</a:t>
            </a:r>
            <a:br>
              <a:rPr lang="sv-SE" i="1" dirty="0">
                <a:solidFill>
                  <a:srgbClr val="275269"/>
                </a:solidFill>
                <a:latin typeface="Arial" charset="0"/>
              </a:rPr>
            </a:br>
            <a:endParaRPr lang="sv-SE" i="1" dirty="0">
              <a:solidFill>
                <a:srgbClr val="275269"/>
              </a:solidFill>
              <a:latin typeface="Arial" charset="0"/>
            </a:endParaRPr>
          </a:p>
          <a:p>
            <a:pPr defTabSz="762000">
              <a:spcAft>
                <a:spcPts val="0"/>
              </a:spcAft>
              <a:defRPr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Ändamålsenlighet</a:t>
            </a:r>
            <a:r>
              <a:rPr lang="sv-SE" b="1" dirty="0">
                <a:solidFill>
                  <a:srgbClr val="275269"/>
                </a:solidFill>
                <a:latin typeface="Arial" charset="0"/>
              </a:rPr>
              <a:t>:</a:t>
            </a:r>
            <a:r>
              <a:rPr lang="sv-SE" dirty="0">
                <a:solidFill>
                  <a:srgbClr val="275269"/>
                </a:solidFill>
                <a:latin typeface="Arial" charset="0"/>
              </a:rPr>
              <a:t> om verksamheten efterlever och lever </a:t>
            </a:r>
            <a:br>
              <a:rPr lang="sv-SE" dirty="0">
                <a:solidFill>
                  <a:srgbClr val="275269"/>
                </a:solidFill>
                <a:latin typeface="Arial" charset="0"/>
              </a:rPr>
            </a:br>
            <a:r>
              <a:rPr lang="sv-SE" dirty="0">
                <a:solidFill>
                  <a:srgbClr val="275269"/>
                </a:solidFill>
                <a:latin typeface="Arial" charset="0"/>
              </a:rPr>
              <a:t>upp till fullmäktiges mål, beslut och riktlinjer.</a:t>
            </a:r>
            <a:br>
              <a:rPr lang="sv-SE" dirty="0">
                <a:solidFill>
                  <a:srgbClr val="275269"/>
                </a:solidFill>
                <a:latin typeface="Arial" charset="0"/>
              </a:rPr>
            </a:br>
            <a:endParaRPr lang="sv-SE" dirty="0">
              <a:solidFill>
                <a:srgbClr val="275269"/>
              </a:solidFill>
              <a:latin typeface="Arial" charset="0"/>
            </a:endParaRPr>
          </a:p>
          <a:p>
            <a:pPr defTabSz="762000">
              <a:spcAft>
                <a:spcPts val="0"/>
              </a:spcAft>
              <a:defRPr/>
            </a:pPr>
            <a:r>
              <a:rPr lang="sv-SE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Intern kontroll</a:t>
            </a:r>
            <a:r>
              <a:rPr lang="sv-SE" b="1" dirty="0">
                <a:solidFill>
                  <a:srgbClr val="275269"/>
                </a:solidFill>
                <a:latin typeface="Arial" charset="0"/>
              </a:rPr>
              <a:t>:</a:t>
            </a:r>
            <a:r>
              <a:rPr lang="sv-SE" dirty="0">
                <a:solidFill>
                  <a:srgbClr val="275269"/>
                </a:solidFill>
                <a:latin typeface="Arial" charset="0"/>
              </a:rPr>
              <a:t> om ledning och styrning, uppföljning och </a:t>
            </a:r>
            <a:br>
              <a:rPr lang="sv-SE" dirty="0">
                <a:solidFill>
                  <a:srgbClr val="275269"/>
                </a:solidFill>
                <a:latin typeface="Arial" charset="0"/>
              </a:rPr>
            </a:br>
            <a:r>
              <a:rPr lang="sv-SE" dirty="0">
                <a:solidFill>
                  <a:srgbClr val="275269"/>
                </a:solidFill>
                <a:latin typeface="Arial" charset="0"/>
              </a:rPr>
              <a:t>kontroll är tillräcklig.</a:t>
            </a:r>
          </a:p>
          <a:p>
            <a:pPr>
              <a:spcAft>
                <a:spcPts val="0"/>
              </a:spcAft>
              <a:defRPr/>
            </a:pPr>
            <a:endParaRPr lang="en-US" dirty="0">
              <a:solidFill>
                <a:srgbClr val="275269"/>
              </a:solidFill>
            </a:endParaRPr>
          </a:p>
          <a:p>
            <a:endParaRPr lang="sv-SE" dirty="0">
              <a:solidFill>
                <a:srgbClr val="27526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9324B"/>
                </a:solidFill>
              </a:rPr>
              <a:t>Revisorernas uppdrag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9"/>
          <p:cNvSpPr txBox="1">
            <a:spLocks/>
          </p:cNvSpPr>
          <p:nvPr/>
        </p:nvSpPr>
        <p:spPr>
          <a:xfrm>
            <a:off x="457200" y="1772816"/>
            <a:ext cx="8229600" cy="4320480"/>
          </a:xfrm>
          <a:prstGeom prst="rect">
            <a:avLst/>
          </a:prstGeom>
        </p:spPr>
        <p:txBody>
          <a:bodyPr/>
          <a:lstStyle/>
          <a:p>
            <a:pPr marL="180000" indent="-180000">
              <a:spcAft>
                <a:spcPts val="1500"/>
              </a:spcAft>
              <a:buFont typeface="Arial" charset="0"/>
              <a:buNone/>
              <a:defRPr/>
            </a:pPr>
            <a:r>
              <a:rPr lang="sv-SE" sz="2400">
                <a:solidFill>
                  <a:srgbClr val="19324B"/>
                </a:solidFill>
                <a:cs typeface="Arial" charset="0"/>
              </a:rPr>
              <a:t>Nämnder (kommunallagen)</a:t>
            </a:r>
          </a:p>
          <a:p>
            <a:pPr marL="180000" indent="-180000">
              <a:spcAft>
                <a:spcPts val="1500"/>
              </a:spcAft>
              <a:buFont typeface="Wingdings" pitchFamily="2" charset="2"/>
              <a:buChar char="§"/>
              <a:defRPr/>
            </a:pPr>
            <a:r>
              <a:rPr lang="sv-SE" sz="2000">
                <a:solidFill>
                  <a:srgbClr val="19324B"/>
                </a:solidFill>
                <a:cs typeface="Arial" charset="0"/>
              </a:rPr>
              <a:t>Verksamhet</a:t>
            </a:r>
          </a:p>
          <a:p>
            <a:pPr marL="180000" indent="-180000">
              <a:spcAft>
                <a:spcPts val="1500"/>
              </a:spcAft>
              <a:buFont typeface="Wingdings" pitchFamily="2" charset="2"/>
              <a:buChar char="§"/>
              <a:defRPr/>
            </a:pPr>
            <a:r>
              <a:rPr lang="sv-SE" sz="2000">
                <a:solidFill>
                  <a:srgbClr val="19324B"/>
                </a:solidFill>
                <a:cs typeface="Arial" charset="0"/>
              </a:rPr>
              <a:t>Intern kontroll</a:t>
            </a:r>
            <a:endParaRPr lang="en-US" sz="2000">
              <a:solidFill>
                <a:srgbClr val="19324B"/>
              </a:solidFill>
              <a:cs typeface="Arial" charset="0"/>
            </a:endParaRPr>
          </a:p>
          <a:p>
            <a:pPr marL="180000" indent="-180000">
              <a:spcAft>
                <a:spcPts val="1500"/>
              </a:spcAft>
              <a:buFont typeface="Wingdings" pitchFamily="2" charset="2"/>
              <a:buChar char="§"/>
              <a:defRPr/>
            </a:pPr>
            <a:r>
              <a:rPr lang="sv-SE" sz="2000">
                <a:solidFill>
                  <a:srgbClr val="19324B"/>
                </a:solidFill>
                <a:cs typeface="Arial" charset="0"/>
              </a:rPr>
              <a:t>Ekonomi (underleverantör)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  <a:defRPr/>
            </a:pPr>
            <a:endParaRPr lang="sv-SE" sz="2000">
              <a:solidFill>
                <a:srgbClr val="19324B"/>
              </a:solidFill>
              <a:cs typeface="Arial" charset="0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  <a:defRPr/>
            </a:pPr>
            <a:endParaRPr lang="sv-SE" sz="2000" dirty="0">
              <a:solidFill>
                <a:srgbClr val="19324B"/>
              </a:solidFill>
              <a:cs typeface="Arial" charset="0"/>
            </a:endParaRPr>
          </a:p>
        </p:txBody>
      </p:sp>
      <p:sp>
        <p:nvSpPr>
          <p:cNvPr id="7" name="Platshållare för innehåll 9"/>
          <p:cNvSpPr txBox="1">
            <a:spLocks/>
          </p:cNvSpPr>
          <p:nvPr/>
        </p:nvSpPr>
        <p:spPr>
          <a:xfrm>
            <a:off x="539552" y="3968687"/>
            <a:ext cx="4680520" cy="2088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>
              <a:spcAft>
                <a:spcPts val="1500"/>
              </a:spcAft>
              <a:buFont typeface="Arial" charset="0"/>
              <a:buNone/>
              <a:defRPr/>
            </a:pPr>
            <a:r>
              <a:rPr lang="sv-SE" sz="2400" dirty="0">
                <a:solidFill>
                  <a:srgbClr val="19324B"/>
                </a:solidFill>
                <a:cs typeface="Arial"/>
              </a:rPr>
              <a:t>Bolag (aktiebolagslagen)</a:t>
            </a:r>
          </a:p>
          <a:p>
            <a:pPr marL="180000" indent="-180000">
              <a:spcAft>
                <a:spcPts val="1500"/>
              </a:spcAft>
              <a:buFont typeface="Wingdings" pitchFamily="2" charset="2"/>
              <a:buChar char="§"/>
              <a:defRPr/>
            </a:pPr>
            <a:r>
              <a:rPr lang="sv-SE" sz="2000" dirty="0">
                <a:solidFill>
                  <a:srgbClr val="19324B"/>
                </a:solidFill>
                <a:cs typeface="Arial"/>
              </a:rPr>
              <a:t>Verksamhet</a:t>
            </a:r>
          </a:p>
          <a:p>
            <a:pPr marL="180000" indent="-180000">
              <a:spcAft>
                <a:spcPts val="1500"/>
              </a:spcAft>
              <a:buFont typeface="Wingdings" pitchFamily="2" charset="2"/>
              <a:buChar char="§"/>
              <a:defRPr/>
            </a:pPr>
            <a:r>
              <a:rPr lang="sv-SE" sz="2000" dirty="0">
                <a:solidFill>
                  <a:srgbClr val="19324B"/>
                </a:solidFill>
                <a:cs typeface="Arial"/>
              </a:rPr>
              <a:t>Intern kontroll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  <a:defRPr/>
            </a:pPr>
            <a:endParaRPr lang="en-US" sz="2000" dirty="0">
              <a:solidFill>
                <a:srgbClr val="19324B"/>
              </a:solidFill>
              <a:cs typeface="Arial"/>
            </a:endParaRPr>
          </a:p>
        </p:txBody>
      </p:sp>
      <p:sp>
        <p:nvSpPr>
          <p:cNvPr id="8" name="Platshållare för innehåll 9"/>
          <p:cNvSpPr txBox="1">
            <a:spLocks/>
          </p:cNvSpPr>
          <p:nvPr/>
        </p:nvSpPr>
        <p:spPr>
          <a:xfrm>
            <a:off x="6983413" y="2636838"/>
            <a:ext cx="2160587" cy="5048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>
              <a:spcAft>
                <a:spcPts val="1500"/>
              </a:spcAft>
              <a:buFont typeface="Arial" charset="0"/>
              <a:buNone/>
              <a:defRPr/>
            </a:pPr>
            <a:r>
              <a:rPr lang="sv-SE" sz="2000" dirty="0">
                <a:solidFill>
                  <a:srgbClr val="DE0069">
                    <a:lumMod val="75000"/>
                  </a:srgbClr>
                </a:solidFill>
                <a:cs typeface="Arial"/>
              </a:rPr>
              <a:t>Stadsrevisionen</a:t>
            </a:r>
          </a:p>
        </p:txBody>
      </p:sp>
      <p:sp>
        <p:nvSpPr>
          <p:cNvPr id="9" name="Platshållare för innehåll 9"/>
          <p:cNvSpPr txBox="1">
            <a:spLocks/>
          </p:cNvSpPr>
          <p:nvPr/>
        </p:nvSpPr>
        <p:spPr>
          <a:xfrm>
            <a:off x="7056438" y="5049044"/>
            <a:ext cx="2087562" cy="503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>
              <a:spcAft>
                <a:spcPts val="1500"/>
              </a:spcAft>
              <a:buFont typeface="Arial" charset="0"/>
              <a:buNone/>
              <a:defRPr/>
            </a:pPr>
            <a:r>
              <a:rPr lang="sv-SE" sz="2000" dirty="0">
                <a:solidFill>
                  <a:srgbClr val="DE0069">
                    <a:lumMod val="75000"/>
                  </a:srgbClr>
                </a:solidFill>
                <a:cs typeface="Arial"/>
              </a:rPr>
              <a:t>Stadsrevisionen</a:t>
            </a:r>
          </a:p>
        </p:txBody>
      </p:sp>
      <p:cxnSp>
        <p:nvCxnSpPr>
          <p:cNvPr id="10" name="Vinklad  9"/>
          <p:cNvCxnSpPr/>
          <p:nvPr/>
        </p:nvCxnSpPr>
        <p:spPr>
          <a:xfrm>
            <a:off x="4572000" y="2348880"/>
            <a:ext cx="2016125" cy="50385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Vinklad  10"/>
          <p:cNvCxnSpPr/>
          <p:nvPr/>
        </p:nvCxnSpPr>
        <p:spPr>
          <a:xfrm>
            <a:off x="4644008" y="4688954"/>
            <a:ext cx="2016125" cy="6477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Bildobjekt 6" descr="Protoll nyt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8764">
            <a:off x="421893" y="634450"/>
            <a:ext cx="8191743" cy="5772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7844" y="2600937"/>
            <a:ext cx="3492759" cy="695069"/>
          </a:xfrm>
        </p:spPr>
        <p:txBody>
          <a:bodyPr/>
          <a:lstStyle/>
          <a:p>
            <a:r>
              <a:rPr lang="sv-SE" dirty="0">
                <a:solidFill>
                  <a:srgbClr val="2C2C2C"/>
                </a:solidFill>
                <a:cs typeface="Arial" pitchFamily="34" charset="0"/>
              </a:rPr>
              <a:t>Ansvarsprövning</a:t>
            </a:r>
            <a:endParaRPr lang="sv-SE" dirty="0">
              <a:solidFill>
                <a:srgbClr val="2C2C2C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revisionssed…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83568" y="1556792"/>
            <a:ext cx="8229600" cy="4661123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180000" indent="-180000">
              <a:spcAft>
                <a:spcPts val="1500"/>
              </a:spcAft>
              <a:buClr>
                <a:srgbClr val="275269"/>
              </a:buClr>
              <a:buFont typeface="Arial" pitchFamily="34" charset="0"/>
              <a:buChar char="•"/>
              <a:defRPr/>
            </a:pPr>
            <a:r>
              <a:rPr lang="sv-SE" sz="2400" dirty="0">
                <a:solidFill>
                  <a:srgbClr val="275269"/>
                </a:solidFill>
                <a:cs typeface="Arial"/>
              </a:rPr>
              <a:t>…</a:t>
            </a: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är de goda principer och </a:t>
            </a:r>
            <a:r>
              <a:rPr lang="sv-SE" sz="2400" dirty="0" err="1">
                <a:solidFill>
                  <a:srgbClr val="275269"/>
                </a:solidFill>
                <a:cs typeface="Arial"/>
                <a:sym typeface="Monotype Sorts" pitchFamily="2" charset="2"/>
              </a:rPr>
              <a:t>tillvägagångs-</a:t>
            </a: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/>
            </a:r>
            <a:b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</a:b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sätt som är allmänt vedertagna</a:t>
            </a:r>
          </a:p>
          <a:p>
            <a:pPr marL="180000" indent="-180000">
              <a:spcAft>
                <a:spcPts val="1500"/>
              </a:spcAft>
              <a:buClr>
                <a:srgbClr val="275269"/>
              </a:buClr>
              <a:buFont typeface="Arial" pitchFamily="34" charset="0"/>
              <a:buChar char="•"/>
              <a:defRPr/>
            </a:pPr>
            <a:r>
              <a:rPr lang="sv-SE" sz="2400" dirty="0">
                <a:solidFill>
                  <a:srgbClr val="275269"/>
                </a:solidFill>
                <a:cs typeface="Arial"/>
              </a:rPr>
              <a:t>…t</a:t>
            </a: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ar vid där lagstiftningen slutar, fyller på</a:t>
            </a:r>
            <a:b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</a:b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och tolkar uppdraget och hur det utförs</a:t>
            </a:r>
          </a:p>
          <a:p>
            <a:pPr marL="180000" indent="-180000">
              <a:spcAft>
                <a:spcPts val="1500"/>
              </a:spcAft>
              <a:buClr>
                <a:srgbClr val="275269"/>
              </a:buClr>
              <a:buFont typeface="Arial" pitchFamily="34" charset="0"/>
              <a:buChar char="•"/>
              <a:defRPr/>
            </a:pPr>
            <a:r>
              <a:rPr lang="sv-SE" sz="2400" dirty="0">
                <a:solidFill>
                  <a:srgbClr val="275269"/>
                </a:solidFill>
                <a:cs typeface="Arial"/>
              </a:rPr>
              <a:t>…</a:t>
            </a: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formas och utvecklas successivt över </a:t>
            </a:r>
            <a:b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</a:b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tiden av revisorerna själva</a:t>
            </a:r>
          </a:p>
          <a:p>
            <a:pPr marL="180000" indent="-180000">
              <a:spcAft>
                <a:spcPts val="1500"/>
              </a:spcAft>
              <a:buClr>
                <a:srgbClr val="275269"/>
              </a:buClr>
              <a:buFont typeface="Arial" pitchFamily="34" charset="0"/>
              <a:buChar char="•"/>
              <a:defRPr/>
            </a:pP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…</a:t>
            </a:r>
            <a:r>
              <a:rPr lang="sv-SE" sz="2400" dirty="0">
                <a:solidFill>
                  <a:srgbClr val="275269"/>
                </a:solidFill>
                <a:cs typeface="Arial"/>
              </a:rPr>
              <a:t> </a:t>
            </a: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utgår från den kommunala sektorns </a:t>
            </a:r>
            <a:b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</a:br>
            <a:r>
              <a:rPr lang="sv-SE" sz="2400" dirty="0">
                <a:solidFill>
                  <a:srgbClr val="275269"/>
                </a:solidFill>
                <a:cs typeface="Arial"/>
                <a:sym typeface="Monotype Sorts" pitchFamily="2" charset="2"/>
              </a:rPr>
              <a:t>förutsättningar.</a:t>
            </a:r>
          </a:p>
          <a:p>
            <a:pPr marL="180000" indent="-180000">
              <a:lnSpc>
                <a:spcPct val="90000"/>
              </a:lnSpc>
              <a:buClr>
                <a:srgbClr val="254B71"/>
              </a:buClr>
              <a:buFont typeface="Arial"/>
              <a:buNone/>
              <a:defRPr/>
            </a:pPr>
            <a:r>
              <a:rPr lang="sv-SE" sz="8000" dirty="0">
                <a:solidFill>
                  <a:srgbClr val="002060"/>
                </a:solidFill>
                <a:cs typeface="Arial"/>
              </a:rPr>
              <a:t/>
            </a:r>
            <a:br>
              <a:rPr lang="sv-SE" sz="8000" dirty="0">
                <a:solidFill>
                  <a:srgbClr val="002060"/>
                </a:solidFill>
                <a:cs typeface="Arial"/>
              </a:rPr>
            </a:br>
            <a:endParaRPr lang="sv-SE" sz="8000" dirty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7" name="Picture 2" descr="C:\Users\chrwra0612\Desktop\7585-180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8860">
            <a:off x="5892404" y="1283072"/>
            <a:ext cx="2851121" cy="4162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19324B"/>
                </a:solidFill>
              </a:rPr>
              <a:t>Grunder för ansvarsprövning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Bristande måluppfyllelse, ohörsamhet till mål och riktlinjer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sv-SE" sz="6200" dirty="0">
                <a:solidFill>
                  <a:srgbClr val="19324B"/>
                </a:solidFill>
              </a:rPr>
              <a:t>	fastlagda av fullmäktige eller i föreskrifter.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v-SE" sz="6200" dirty="0">
              <a:solidFill>
                <a:srgbClr val="19324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Bristande styrning, ledning, uppföljning och kontroll.</a:t>
            </a:r>
            <a:br>
              <a:rPr lang="sv-SE" sz="6200" dirty="0">
                <a:solidFill>
                  <a:srgbClr val="19324B"/>
                </a:solidFill>
              </a:rPr>
            </a:br>
            <a:endParaRPr lang="sv-SE" sz="6200" dirty="0">
              <a:solidFill>
                <a:srgbClr val="19324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Förtroendeskada eller annan immateriell skada.</a:t>
            </a:r>
            <a:br>
              <a:rPr lang="sv-SE" sz="6200" dirty="0">
                <a:solidFill>
                  <a:srgbClr val="19324B"/>
                </a:solidFill>
              </a:rPr>
            </a:br>
            <a:endParaRPr lang="sv-SE" sz="6200" dirty="0">
              <a:solidFill>
                <a:srgbClr val="19324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Ekonomisk skada.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v-SE" sz="6200" dirty="0">
              <a:solidFill>
                <a:srgbClr val="19324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Obehörigt beslutsfattande.</a:t>
            </a:r>
            <a:br>
              <a:rPr lang="sv-SE" sz="6200" dirty="0">
                <a:solidFill>
                  <a:srgbClr val="19324B"/>
                </a:solidFill>
              </a:rPr>
            </a:br>
            <a:endParaRPr lang="sv-SE" sz="6200" dirty="0">
              <a:solidFill>
                <a:srgbClr val="19324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Icke lagenlig verksamhet, brottslig gärning.</a:t>
            </a:r>
            <a:br>
              <a:rPr lang="sv-SE" sz="6200" dirty="0">
                <a:solidFill>
                  <a:srgbClr val="19324B"/>
                </a:solidFill>
              </a:rPr>
            </a:br>
            <a:endParaRPr lang="sv-SE" sz="6200" dirty="0">
              <a:solidFill>
                <a:srgbClr val="19324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Otillräcklig beredning av ärenden.</a:t>
            </a:r>
            <a:br>
              <a:rPr lang="sv-SE" sz="6200" dirty="0">
                <a:solidFill>
                  <a:srgbClr val="19324B"/>
                </a:solidFill>
              </a:rPr>
            </a:br>
            <a:endParaRPr lang="sv-SE" sz="6200" dirty="0">
              <a:solidFill>
                <a:srgbClr val="19324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6200" dirty="0">
                <a:solidFill>
                  <a:srgbClr val="19324B"/>
                </a:solidFill>
              </a:rPr>
              <a:t>Ej rättvisande redovisning.</a:t>
            </a:r>
            <a:r>
              <a:rPr lang="sv-SE" dirty="0">
                <a:solidFill>
                  <a:srgbClr val="19324B"/>
                </a:solidFill>
              </a:rPr>
              <a:t/>
            </a:r>
            <a:br>
              <a:rPr lang="sv-SE" dirty="0">
                <a:solidFill>
                  <a:srgbClr val="19324B"/>
                </a:solidFill>
              </a:rPr>
            </a:br>
            <a:endParaRPr lang="en-US" dirty="0">
              <a:solidFill>
                <a:srgbClr val="19324B"/>
              </a:solidFill>
            </a:endParaRPr>
          </a:p>
        </p:txBody>
      </p:sp>
      <p:sp>
        <p:nvSpPr>
          <p:cNvPr id="7" name="textruta 4"/>
          <p:cNvSpPr txBox="1">
            <a:spLocks noChangeArrowheads="1"/>
          </p:cNvSpPr>
          <p:nvPr/>
        </p:nvSpPr>
        <p:spPr bwMode="auto">
          <a:xfrm rot="20085342">
            <a:off x="4719909" y="4379867"/>
            <a:ext cx="3654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000" dirty="0">
                <a:solidFill>
                  <a:srgbClr val="275269"/>
                </a:solidFill>
              </a:rPr>
              <a:t>SKL:s ansvarsprövningsbank</a:t>
            </a:r>
            <a:endParaRPr lang="en-US" sz="2000" dirty="0">
              <a:solidFill>
                <a:srgbClr val="27526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275269"/>
                </a:solidFill>
              </a:rPr>
              <a:t>Revisionsreglemente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2400" dirty="0">
                <a:solidFill>
                  <a:srgbClr val="275269"/>
                </a:solidFill>
              </a:rPr>
              <a:t>Revisorsgruppen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SE" sz="2000" dirty="0">
                <a:solidFill>
                  <a:srgbClr val="275269"/>
                </a:solidFill>
              </a:rPr>
              <a:t>22 revisorer ansvarar för granskning av kommunstyrelse och nämnder.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SE" sz="2000" dirty="0">
                <a:solidFill>
                  <a:srgbClr val="275269"/>
                </a:solidFill>
              </a:rPr>
              <a:t>Samordnar revisionen av hela staden.</a:t>
            </a:r>
            <a:br>
              <a:rPr lang="sv-SE" sz="2000" dirty="0">
                <a:solidFill>
                  <a:srgbClr val="275269"/>
                </a:solidFill>
              </a:rPr>
            </a:br>
            <a:endParaRPr lang="sv-SE" sz="2000" dirty="0">
              <a:solidFill>
                <a:srgbClr val="275269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2400" dirty="0">
                <a:solidFill>
                  <a:srgbClr val="275269"/>
                </a:solidFill>
              </a:rPr>
              <a:t>Lekmannarevisorer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SE" sz="2000" dirty="0">
                <a:solidFill>
                  <a:srgbClr val="275269"/>
                </a:solidFill>
              </a:rPr>
              <a:t>2 och 2 ansvarar för granskning av bolagsstyrelser</a:t>
            </a:r>
            <a:br>
              <a:rPr lang="sv-SE" sz="2000" dirty="0">
                <a:solidFill>
                  <a:srgbClr val="275269"/>
                </a:solidFill>
              </a:rPr>
            </a:br>
            <a:endParaRPr lang="sv-SE" sz="2000" dirty="0">
              <a:solidFill>
                <a:srgbClr val="275269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2400" dirty="0">
                <a:solidFill>
                  <a:srgbClr val="275269"/>
                </a:solidFill>
              </a:rPr>
              <a:t>Arbetsformer och befogenheter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SE" sz="2000" dirty="0">
                <a:solidFill>
                  <a:srgbClr val="275269"/>
                </a:solidFill>
              </a:rPr>
              <a:t>Revisorsgruppen får kalla nämnd/styrelseledamöter</a:t>
            </a:r>
            <a:br>
              <a:rPr lang="sv-SE" sz="2000" dirty="0">
                <a:solidFill>
                  <a:srgbClr val="275269"/>
                </a:solidFill>
              </a:rPr>
            </a:br>
            <a:endParaRPr lang="sv-SE" sz="2000" dirty="0">
              <a:solidFill>
                <a:srgbClr val="275269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v-SE" sz="2400" dirty="0">
                <a:solidFill>
                  <a:srgbClr val="275269"/>
                </a:solidFill>
              </a:rPr>
              <a:t>Revisorskollegiet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v-SE" sz="2000" dirty="0">
                <a:solidFill>
                  <a:srgbClr val="275269"/>
                </a:solidFill>
              </a:rPr>
              <a:t>Förvaltning, arbetsgivare, upphandling och årsredovisning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827584" y="1628800"/>
            <a:ext cx="7923014" cy="20882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800" b="1" kern="0" spc="50" dirty="0">
                <a:solidFill>
                  <a:srgbClr val="5EA0C3">
                    <a:lumMod val="50000"/>
                  </a:srgbClr>
                </a:solidFill>
                <a:cs typeface="Arial"/>
              </a:rPr>
              <a:t>STADSREVISIONENS VISION är att </a:t>
            </a:r>
            <a:br>
              <a:rPr lang="sv-SE" sz="2800" b="1" kern="0" spc="50" dirty="0">
                <a:solidFill>
                  <a:srgbClr val="5EA0C3">
                    <a:lumMod val="50000"/>
                  </a:srgbClr>
                </a:solidFill>
                <a:cs typeface="Arial"/>
              </a:rPr>
            </a:br>
            <a:r>
              <a:rPr lang="sv-SE" sz="2800" b="1" kern="0" spc="50" dirty="0">
                <a:solidFill>
                  <a:srgbClr val="5EA0C3">
                    <a:lumMod val="50000"/>
                  </a:srgbClr>
                </a:solidFill>
                <a:cs typeface="Arial"/>
              </a:rPr>
              <a:t>stärka tilltron till det demokratiska systemet.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Revisorernas mål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7142335" cy="4694400"/>
          </a:xfrm>
        </p:spPr>
        <p:txBody>
          <a:bodyPr/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Stadsrevisionen ska uppfattas som oberoende, publik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och tydlig. </a:t>
            </a: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Stadsrevisionen ska ha hög trovärdighet och skapa högt förtroende för revisionens iakttagelser. </a:t>
            </a: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Stadsrevisionen ska besöka alla nämnder och styrelser årligen för att skapa utrymme för en aktiv dialog och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informera om iakttagelser från föregående års revision.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endParaRPr lang="sv-SE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sv-S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Kommunikation med fullmäktige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320810"/>
            <a:ext cx="5482193" cy="46944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Regelbundna träffar med fullmäktiges presidium.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Revisorerna deltar som regel vid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fullmäktiges möten.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Revisorerna översänder löpande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under året rapportsammandrag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till fullmäktige för att ledamöterna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skall få kännedom om granskningsresultat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och ha möjlighet att diskutera dem.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Lämnar en revisionsberättelse och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en årsredogörelse som sammanfattar </a:t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årets granskning inför fullmäktiges ansvarsprövning </a:t>
            </a:r>
          </a:p>
          <a:p>
            <a:pPr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sv-S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Bildobjekt 5" descr="AVPageView 2015-03-20 121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4336">
            <a:off x="5973559" y="2108762"/>
            <a:ext cx="2574786" cy="368085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Revisorernas arbetssätt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Revisorerna eftersträvar ett samordnat arbete </a:t>
            </a:r>
          </a:p>
          <a:p>
            <a:pPr lvl="1">
              <a:buNone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 - inom revisorsgruppen</a:t>
            </a:r>
          </a:p>
          <a:p>
            <a:pPr lvl="1">
              <a:buNone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 - mellan revisorsgruppen och lekmannarevisorerna</a:t>
            </a:r>
            <a:endParaRPr lang="sv-SE" sz="16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Saklighet och opartiskhet ska prägla revisionsarbetet</a:t>
            </a:r>
          </a:p>
          <a:p>
            <a:pPr>
              <a:buFont typeface="Wingdings" pitchFamily="2" charset="2"/>
              <a:buChar char="§"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Samverkan inom </a:t>
            </a:r>
            <a:r>
              <a:rPr lang="sv-SE" sz="2000" dirty="0" err="1">
                <a:solidFill>
                  <a:schemeClr val="accent4">
                    <a:lumMod val="50000"/>
                  </a:schemeClr>
                </a:solidFill>
              </a:rPr>
              <a:t>Starev</a:t>
            </a:r>
            <a:endParaRPr lang="sv-SE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Sakkunniga följer nationell normering för kommunal revision</a:t>
            </a:r>
          </a:p>
          <a:p>
            <a:pPr>
              <a:buFont typeface="Wingdings" pitchFamily="2" charset="2"/>
              <a:buChar char="§"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Stadsrevisionen har såväl intern som extern kvalitetssäkring av granskningsuppdraget</a:t>
            </a:r>
            <a:br>
              <a:rPr lang="sv-SE" sz="2000" dirty="0">
                <a:solidFill>
                  <a:schemeClr val="accent4">
                    <a:lumMod val="50000"/>
                  </a:schemeClr>
                </a:solidFill>
              </a:rPr>
            </a:br>
            <a:endParaRPr lang="sv-SE" sz="20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sv-SE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Riskanalys – vad som granskas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1" name="Group 2"/>
          <p:cNvGraphicFramePr>
            <a:graphicFrameLocks noGrp="1"/>
          </p:cNvGraphicFramePr>
          <p:nvPr/>
        </p:nvGraphicFramePr>
        <p:xfrm>
          <a:off x="5867400" y="3501008"/>
          <a:ext cx="2971800" cy="2088232"/>
        </p:xfrm>
        <a:graphic>
          <a:graphicData uri="http://schemas.openxmlformats.org/drawingml/2006/table">
            <a:tbl>
              <a:tblPr/>
              <a:tblGrid>
                <a:gridCol w="1512912"/>
                <a:gridCol w="1458888"/>
              </a:tblGrid>
              <a:tr h="1044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Sekundär 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Primär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Liten 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Sekundär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6792"/>
            <a:ext cx="8153400" cy="1656184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sv-SE" sz="2000" dirty="0">
                <a:solidFill>
                  <a:schemeClr val="accent4">
                    <a:lumMod val="50000"/>
                  </a:schemeClr>
                </a:solidFill>
              </a:rPr>
              <a:t>En verksamhetsrisk kan definieras som:</a:t>
            </a:r>
          </a:p>
          <a:p>
            <a:pPr marL="0" indent="0">
              <a:buFontTx/>
              <a:buNone/>
            </a:pPr>
            <a:r>
              <a:rPr lang="sv-SE" sz="1800" dirty="0">
                <a:solidFill>
                  <a:schemeClr val="accent4">
                    <a:lumMod val="50000"/>
                  </a:schemeClr>
                </a:solidFill>
              </a:rPr>
              <a:t>Hotet att en händelse eller </a:t>
            </a:r>
            <a:r>
              <a:rPr lang="sv-SE" sz="1800" dirty="0" err="1">
                <a:solidFill>
                  <a:schemeClr val="accent4">
                    <a:lumMod val="50000"/>
                  </a:schemeClr>
                </a:solidFill>
              </a:rPr>
              <a:t>agerande/icke-agerande</a:t>
            </a:r>
            <a:r>
              <a:rPr lang="sv-SE" sz="1800" dirty="0">
                <a:solidFill>
                  <a:schemeClr val="accent4">
                    <a:lumMod val="50000"/>
                  </a:schemeClr>
                </a:solidFill>
              </a:rPr>
              <a:t> ogynnsamt skall inverka på en organisations förmåga att uppnå sina verksamhetsmål samt utföra sina uppdrag på ett framgångsrikt sätt.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11560" y="3284984"/>
            <a:ext cx="4824536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v-SE" sz="2000" dirty="0">
                <a:solidFill>
                  <a:srgbClr val="5EA0C3">
                    <a:lumMod val="50000"/>
                  </a:srgbClr>
                </a:solidFill>
              </a:rPr>
              <a:t>Kriterier för utvärdering av risker: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sv-SE" dirty="0">
                <a:solidFill>
                  <a:srgbClr val="5EA0C3">
                    <a:lumMod val="50000"/>
                  </a:srgbClr>
                </a:solidFill>
              </a:rPr>
              <a:t>Konsekvens – Om denna situation inträffar vad blir konsekvensen under en period på  noll till tre år?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sv-SE" dirty="0">
                <a:solidFill>
                  <a:srgbClr val="5EA0C3">
                    <a:lumMod val="50000"/>
                  </a:srgbClr>
                </a:solidFill>
              </a:rPr>
              <a:t>Sannolikhet – Hur stor är sannolikheten   att situationen kommer att inträffa oavsett förmågan att hantera/ kontrollera risken?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781800" y="5562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>
                <a:solidFill>
                  <a:srgbClr val="747474">
                    <a:lumMod val="50000"/>
                  </a:srgbClr>
                </a:solidFill>
              </a:rPr>
              <a:t>Sannolikhet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4841587" y="4304052"/>
            <a:ext cx="1687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Konsekvens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Bildobjekt 5" descr="Microsoft Word-dokument 2015-01-18 172724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740872" cy="46085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4968800" cy="1079401"/>
          </a:xfrm>
        </p:spPr>
        <p:txBody>
          <a:bodyPr/>
          <a:lstStyle/>
          <a:p>
            <a:pPr algn="l">
              <a:defRPr/>
            </a:pPr>
            <a:r>
              <a:rPr lang="sv-SE" sz="2800" b="1" dirty="0">
                <a:solidFill>
                  <a:srgbClr val="19324B"/>
                </a:solidFill>
              </a:rPr>
              <a:t>Stadsrevisionen i Göteborg:</a:t>
            </a:r>
            <a:endParaRPr lang="en-US" sz="2800" b="1" dirty="0">
              <a:solidFill>
                <a:srgbClr val="19324B"/>
              </a:solidFill>
            </a:endParaRPr>
          </a:p>
        </p:txBody>
      </p:sp>
      <p:sp>
        <p:nvSpPr>
          <p:cNvPr id="19" name="Platshållare för innehåll 9"/>
          <p:cNvSpPr txBox="1">
            <a:spLocks/>
          </p:cNvSpPr>
          <p:nvPr/>
        </p:nvSpPr>
        <p:spPr bwMode="auto">
          <a:xfrm>
            <a:off x="395288" y="1700213"/>
            <a:ext cx="2808287" cy="79216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C00000"/>
                </a:solidFill>
                <a:cs typeface="Arial" pitchFamily="34" charset="0"/>
              </a:rPr>
              <a:t>Revisorskollegiet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C00000"/>
                </a:solidFill>
                <a:cs typeface="Arial" pitchFamily="34" charset="0"/>
              </a:rPr>
              <a:t>7 ordinarie, 4 ersättare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0" name="Platshållare för innehåll 9"/>
          <p:cNvSpPr txBox="1">
            <a:spLocks/>
          </p:cNvSpPr>
          <p:nvPr/>
        </p:nvSpPr>
        <p:spPr bwMode="auto">
          <a:xfrm>
            <a:off x="395288" y="3068638"/>
            <a:ext cx="2736850" cy="7207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28517A"/>
                </a:solidFill>
                <a:cs typeface="Arial" pitchFamily="34" charset="0"/>
              </a:rPr>
              <a:t>Revisionskontoret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28517A"/>
                </a:solidFill>
                <a:cs typeface="Arial" pitchFamily="34" charset="0"/>
              </a:rPr>
              <a:t>31 anställda</a:t>
            </a:r>
            <a:endParaRPr lang="en-US" sz="2000" dirty="0">
              <a:solidFill>
                <a:srgbClr val="28517A"/>
              </a:solidFill>
              <a:cs typeface="Arial" pitchFamily="34" charset="0"/>
            </a:endParaRPr>
          </a:p>
        </p:txBody>
      </p:sp>
      <p:sp>
        <p:nvSpPr>
          <p:cNvPr id="21" name="Platshållare för innehåll 9"/>
          <p:cNvSpPr txBox="1">
            <a:spLocks/>
          </p:cNvSpPr>
          <p:nvPr/>
        </p:nvSpPr>
        <p:spPr bwMode="auto">
          <a:xfrm>
            <a:off x="395288" y="4508500"/>
            <a:ext cx="2663825" cy="865188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28517A"/>
                </a:solidFill>
                <a:cs typeface="Arial" pitchFamily="34" charset="0"/>
              </a:rPr>
              <a:t>Revisionsbyråer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28517A"/>
                </a:solidFill>
                <a:cs typeface="Arial" pitchFamily="34" charset="0"/>
              </a:rPr>
              <a:t>(redovisningsrevision)</a:t>
            </a:r>
            <a:endParaRPr lang="en-US" sz="2000" dirty="0">
              <a:solidFill>
                <a:srgbClr val="28517A"/>
              </a:solidFill>
              <a:cs typeface="Arial" pitchFamily="34" charset="0"/>
            </a:endParaRPr>
          </a:p>
        </p:txBody>
      </p:sp>
      <p:cxnSp>
        <p:nvCxnSpPr>
          <p:cNvPr id="22" name="Rak 21"/>
          <p:cNvCxnSpPr/>
          <p:nvPr/>
        </p:nvCxnSpPr>
        <p:spPr>
          <a:xfrm rot="5400000" flipH="1" flipV="1">
            <a:off x="1476375" y="4149725"/>
            <a:ext cx="431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 flipH="1" flipV="1">
            <a:off x="1512094" y="2817019"/>
            <a:ext cx="36036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9"/>
          <p:cNvSpPr txBox="1">
            <a:spLocks/>
          </p:cNvSpPr>
          <p:nvPr/>
        </p:nvSpPr>
        <p:spPr bwMode="auto">
          <a:xfrm>
            <a:off x="4787900" y="1700213"/>
            <a:ext cx="2879725" cy="79216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C00000"/>
                </a:solidFill>
                <a:cs typeface="Arial" pitchFamily="34" charset="0"/>
              </a:rPr>
              <a:t>Revisorsgruppen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C00000"/>
                </a:solidFill>
                <a:cs typeface="Arial" pitchFamily="34" charset="0"/>
              </a:rPr>
              <a:t>22 revisorer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Platshållare för innehåll 9"/>
          <p:cNvSpPr txBox="1">
            <a:spLocks/>
          </p:cNvSpPr>
          <p:nvPr/>
        </p:nvSpPr>
        <p:spPr bwMode="auto">
          <a:xfrm>
            <a:off x="3492500" y="3068638"/>
            <a:ext cx="2663825" cy="15843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28517A"/>
                </a:solidFill>
                <a:cs typeface="Arial" pitchFamily="34" charset="0"/>
              </a:rPr>
              <a:t>F-valda revisorer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000" dirty="0">
                <a:solidFill>
                  <a:srgbClr val="336699"/>
                </a:solidFill>
                <a:cs typeface="Arial" pitchFamily="34" charset="0"/>
              </a:rPr>
              <a:t>KS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000" dirty="0">
                <a:solidFill>
                  <a:srgbClr val="336699"/>
                </a:solidFill>
                <a:cs typeface="Arial" pitchFamily="34" charset="0"/>
              </a:rPr>
              <a:t>Facknämnder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000" dirty="0">
                <a:solidFill>
                  <a:srgbClr val="336699"/>
                </a:solidFill>
                <a:cs typeface="Arial" pitchFamily="34" charset="0"/>
              </a:rPr>
              <a:t>SDN</a:t>
            </a:r>
          </a:p>
        </p:txBody>
      </p:sp>
      <p:sp>
        <p:nvSpPr>
          <p:cNvPr id="26" name="Platshållare för innehåll 9"/>
          <p:cNvSpPr txBox="1">
            <a:spLocks/>
          </p:cNvSpPr>
          <p:nvPr/>
        </p:nvSpPr>
        <p:spPr bwMode="auto">
          <a:xfrm>
            <a:off x="6300788" y="3068638"/>
            <a:ext cx="2447925" cy="15843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v-SE" sz="2000" dirty="0">
                <a:solidFill>
                  <a:srgbClr val="28517A"/>
                </a:solidFill>
                <a:cs typeface="Arial" pitchFamily="34" charset="0"/>
              </a:rPr>
              <a:t>Lekmannarevisorer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000" dirty="0">
                <a:solidFill>
                  <a:srgbClr val="336699"/>
                </a:solidFill>
                <a:cs typeface="Arial" pitchFamily="34" charset="0"/>
              </a:rPr>
              <a:t>Kommunala bolag</a:t>
            </a:r>
            <a:endParaRPr lang="en-US" sz="2000" dirty="0">
              <a:solidFill>
                <a:srgbClr val="336699"/>
              </a:solidFill>
              <a:cs typeface="Arial" pitchFamily="34" charset="0"/>
            </a:endParaRPr>
          </a:p>
        </p:txBody>
      </p:sp>
      <p:cxnSp>
        <p:nvCxnSpPr>
          <p:cNvPr id="27" name="Rak 26"/>
          <p:cNvCxnSpPr/>
          <p:nvPr/>
        </p:nvCxnSpPr>
        <p:spPr>
          <a:xfrm rot="5400000" flipH="1" flipV="1">
            <a:off x="5400675" y="2600325"/>
            <a:ext cx="358775" cy="28892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rot="16200000" flipV="1">
            <a:off x="6661150" y="2636838"/>
            <a:ext cx="358775" cy="2159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atshållare för innehåll 9"/>
          <p:cNvSpPr txBox="1">
            <a:spLocks/>
          </p:cNvSpPr>
          <p:nvPr/>
        </p:nvSpPr>
        <p:spPr bwMode="auto">
          <a:xfrm>
            <a:off x="3492500" y="4797425"/>
            <a:ext cx="2663825" cy="10795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sv-SE" sz="2000" dirty="0">
                <a:solidFill>
                  <a:srgbClr val="28517A"/>
                </a:solidFill>
                <a:cs typeface="Arial" pitchFamily="34" charset="0"/>
              </a:rPr>
              <a:t>F-valda revisorer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000" dirty="0">
                <a:solidFill>
                  <a:srgbClr val="336699"/>
                </a:solidFill>
                <a:cs typeface="Arial" pitchFamily="34" charset="0"/>
              </a:rPr>
              <a:t>Samordnings- och kommunalförbund</a:t>
            </a:r>
            <a:endParaRPr lang="en-US" sz="2000" dirty="0">
              <a:solidFill>
                <a:srgbClr val="336699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5205474" y="2466474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800" b="1" dirty="0">
                <a:solidFill>
                  <a:srgbClr val="19324B"/>
                </a:solidFill>
                <a:cs typeface="Arial" pitchFamily="34" charset="0"/>
              </a:rPr>
              <a:t>Ansvarstagande</a:t>
            </a:r>
          </a:p>
        </p:txBody>
      </p:sp>
      <p:pic>
        <p:nvPicPr>
          <p:cNvPr id="8" name="Bildobjekt 7" descr="AVPageView 2015-03-16 213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276" y="655537"/>
            <a:ext cx="3607724" cy="5100575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sv-SE" sz="2800" b="1" dirty="0">
                <a:solidFill>
                  <a:srgbClr val="002060"/>
                </a:solidFill>
              </a:rPr>
              <a:t>Stadsrevisionens kvalitetsarbete</a:t>
            </a:r>
          </a:p>
        </p:txBody>
      </p:sp>
      <p:sp>
        <p:nvSpPr>
          <p:cNvPr id="7" name="Rektangel 6"/>
          <p:cNvSpPr/>
          <p:nvPr/>
        </p:nvSpPr>
        <p:spPr>
          <a:xfrm>
            <a:off x="2123728" y="4581128"/>
            <a:ext cx="5040560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rgbClr val="747474">
                    <a:lumMod val="50000"/>
                  </a:srgbClr>
                </a:solidFill>
              </a:rPr>
              <a:t>Kvalitetssäkring av årlig granskning</a:t>
            </a:r>
          </a:p>
          <a:p>
            <a:pPr algn="ctr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(teamledarna)</a:t>
            </a:r>
          </a:p>
          <a:p>
            <a:pPr algn="ctr"/>
            <a:r>
              <a:rPr lang="sv-SE" sz="1600" b="1" dirty="0">
                <a:solidFill>
                  <a:srgbClr val="747474">
                    <a:lumMod val="50000"/>
                  </a:srgbClr>
                </a:solidFill>
              </a:rPr>
              <a:t>Kvalitetssäkring av fördjupade granskningar</a:t>
            </a:r>
            <a:endParaRPr lang="sv-SE" sz="1600" dirty="0">
              <a:solidFill>
                <a:srgbClr val="747474">
                  <a:lumMod val="50000"/>
                </a:srgbClr>
              </a:solidFill>
            </a:endParaRPr>
          </a:p>
          <a:p>
            <a:pPr algn="ctr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(samordnaren för fördjupade granskningar)</a:t>
            </a:r>
            <a:endParaRPr lang="en-US" sz="1600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915816" y="3501008"/>
            <a:ext cx="3600400" cy="93610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rgbClr val="747474">
                    <a:lumMod val="50000"/>
                  </a:srgbClr>
                </a:solidFill>
              </a:rPr>
              <a:t>Årlig kvalitetsuppföljning </a:t>
            </a:r>
          </a:p>
          <a:p>
            <a:pPr algn="ctr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(certifierade yrkesrevisorer)</a:t>
            </a:r>
            <a:endParaRPr lang="en-US" sz="1600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419872" y="2492896"/>
            <a:ext cx="2592288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rgbClr val="747474">
                    <a:lumMod val="50000"/>
                  </a:srgbClr>
                </a:solidFill>
              </a:rPr>
              <a:t>Extern kvalitetskontroll</a:t>
            </a:r>
          </a:p>
          <a:p>
            <a:pPr algn="ctr"/>
            <a:r>
              <a:rPr lang="sv-SE" sz="1600" dirty="0">
                <a:solidFill>
                  <a:srgbClr val="747474">
                    <a:lumMod val="50000"/>
                  </a:srgbClr>
                </a:solidFill>
              </a:rPr>
              <a:t>(STAREV samarbete)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539552" y="1988840"/>
            <a:ext cx="2448272" cy="115212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De förtroendevalda revisorernas uttalanden är väl underbyggda</a:t>
            </a:r>
            <a:endParaRPr lang="en-US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6516216" y="1988840"/>
            <a:ext cx="2376264" cy="115212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747474">
                    <a:lumMod val="50000"/>
                  </a:srgbClr>
                </a:solidFill>
              </a:rPr>
              <a:t>Utveckling av den yrkesrevisionella granskningen </a:t>
            </a:r>
            <a:endParaRPr lang="en-US" dirty="0">
              <a:solidFill>
                <a:srgbClr val="747474">
                  <a:lumMod val="50000"/>
                </a:srgbClr>
              </a:solidFill>
            </a:endParaRPr>
          </a:p>
        </p:txBody>
      </p:sp>
      <p:cxnSp>
        <p:nvCxnSpPr>
          <p:cNvPr id="12" name="Figur 11"/>
          <p:cNvCxnSpPr>
            <a:stCxn id="7" idx="1"/>
          </p:cNvCxnSpPr>
          <p:nvPr/>
        </p:nvCxnSpPr>
        <p:spPr>
          <a:xfrm rot="10800000">
            <a:off x="1259632" y="3212976"/>
            <a:ext cx="864096" cy="1872208"/>
          </a:xfrm>
          <a:prstGeom prst="bentConnector2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Figur 12"/>
          <p:cNvCxnSpPr/>
          <p:nvPr/>
        </p:nvCxnSpPr>
        <p:spPr>
          <a:xfrm flipV="1">
            <a:off x="6516216" y="3212976"/>
            <a:ext cx="1116124" cy="828092"/>
          </a:xfrm>
          <a:prstGeom prst="bentConnector2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>
            <a:off x="2987824" y="2204864"/>
            <a:ext cx="3456384" cy="0"/>
          </a:xfrm>
          <a:prstGeom prst="straightConnector1">
            <a:avLst/>
          </a:prstGeom>
          <a:ln w="63500"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flipV="1">
            <a:off x="4716016" y="2204864"/>
            <a:ext cx="0" cy="28803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3179303" y="181125"/>
            <a:ext cx="5475620" cy="6155880"/>
          </a:xfrm>
        </p:spPr>
        <p:txBody>
          <a:bodyPr/>
          <a:lstStyle/>
          <a:p>
            <a:pPr indent="0"/>
            <a:r>
              <a:rPr lang="sv-SE" dirty="0"/>
              <a:t>KONTAKT:</a:t>
            </a:r>
            <a:br>
              <a:rPr lang="sv-SE" dirty="0"/>
            </a:br>
            <a:r>
              <a:rPr lang="sv-SE" dirty="0"/>
              <a:t>Stadsrevisionen i Göteborg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Lars Bergsten, 368 07 23</a:t>
            </a:r>
            <a:br>
              <a:rPr lang="sv-SE" dirty="0"/>
            </a:br>
            <a:r>
              <a:rPr lang="sv-SE" dirty="0" err="1"/>
              <a:t>lars.bergsten@stadsrevisionen.goteborg.se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Christin </a:t>
            </a:r>
            <a:r>
              <a:rPr lang="sv-SE" dirty="0" err="1"/>
              <a:t>Wrangstedt</a:t>
            </a:r>
            <a:r>
              <a:rPr lang="sv-SE" dirty="0"/>
              <a:t>, 368 07 18</a:t>
            </a:r>
            <a:br>
              <a:rPr lang="sv-SE" dirty="0"/>
            </a:br>
            <a:r>
              <a:rPr lang="sv-SE" dirty="0" err="1"/>
              <a:t>christin.wrangstedt@stadsrevisionen.goteborg.se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Bildobjekt 5" descr="Bild ba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0" y="928952"/>
            <a:ext cx="5958840" cy="4427220"/>
          </a:xfrm>
          <a:prstGeom prst="rect">
            <a:avLst/>
          </a:prstGeom>
        </p:spPr>
      </p:pic>
      <p:pic>
        <p:nvPicPr>
          <p:cNvPr id="8" name="Bildobjekt 7" descr="Fullskärmsinfångning 2015-03-18 135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6397" y="2388159"/>
            <a:ext cx="5244201" cy="18244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Bildobjekt 7" descr="higab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619" y="1034577"/>
            <a:ext cx="5862237" cy="45111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95288" y="333375"/>
          <a:ext cx="8351837" cy="5722938"/>
        </p:xfrm>
        <a:graphic>
          <a:graphicData uri="http://schemas.openxmlformats.org/presentationml/2006/ole">
            <p:oleObj spid="_x0000_s86018" name="Photo Editor-foto" r:id="rId3" imgW="18571429" imgH="12371429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9"/>
          <p:cNvSpPr txBox="1">
            <a:spLocks/>
          </p:cNvSpPr>
          <p:nvPr/>
        </p:nvSpPr>
        <p:spPr>
          <a:xfrm>
            <a:off x="1872905" y="1133303"/>
            <a:ext cx="4383491" cy="10810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0000" indent="-180000" algn="ctr">
              <a:spcAft>
                <a:spcPts val="1500"/>
              </a:spcAft>
              <a:buFont typeface="Arial" charset="0"/>
              <a:buNone/>
              <a:defRPr/>
            </a:pPr>
            <a:r>
              <a:rPr lang="sv-SE" sz="2800" dirty="0">
                <a:solidFill>
                  <a:srgbClr val="747474">
                    <a:lumMod val="50000"/>
                  </a:srgbClr>
                </a:solidFill>
                <a:cs typeface="Arial"/>
              </a:rPr>
              <a:t>Granskande</a:t>
            </a:r>
          </a:p>
          <a:p>
            <a:pPr marL="180000" indent="-180000" algn="ctr">
              <a:spcAft>
                <a:spcPts val="1500"/>
              </a:spcAft>
              <a:buFont typeface="Arial" charset="0"/>
              <a:buNone/>
              <a:defRPr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  <a:cs typeface="Arial"/>
              </a:rPr>
              <a:t>Stadsrevisionen och lekmannarevisorer</a:t>
            </a:r>
            <a:endParaRPr lang="en-US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sp>
        <p:nvSpPr>
          <p:cNvPr id="7" name="Platshållare för innehåll 9"/>
          <p:cNvSpPr txBox="1">
            <a:spLocks/>
          </p:cNvSpPr>
          <p:nvPr/>
        </p:nvSpPr>
        <p:spPr>
          <a:xfrm>
            <a:off x="4415927" y="4358984"/>
            <a:ext cx="2448272" cy="5048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180000" indent="-180000" algn="ctr">
              <a:spcAft>
                <a:spcPts val="1500"/>
              </a:spcAft>
              <a:buFont typeface="Arial" charset="0"/>
              <a:buNone/>
              <a:defRPr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 charset="0"/>
              </a:rPr>
              <a:t>Revisionsbyråer</a:t>
            </a:r>
            <a:endParaRPr lang="en-US" sz="2000" dirty="0">
              <a:solidFill>
                <a:srgbClr val="747474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8" name="Platshållare för innehåll 9"/>
          <p:cNvSpPr txBox="1">
            <a:spLocks/>
          </p:cNvSpPr>
          <p:nvPr/>
        </p:nvSpPr>
        <p:spPr>
          <a:xfrm>
            <a:off x="2555341" y="2756168"/>
            <a:ext cx="3084722" cy="8463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180000" indent="-180000" algn="ctr">
              <a:spcAft>
                <a:spcPts val="1500"/>
              </a:spcAft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 charset="0"/>
              </a:rPr>
              <a:t>Yrkesrevisorer</a:t>
            </a:r>
            <a:br>
              <a:rPr lang="sv-SE" sz="2000" dirty="0">
                <a:solidFill>
                  <a:srgbClr val="747474">
                    <a:lumMod val="50000"/>
                  </a:srgbClr>
                </a:solidFill>
                <a:cs typeface="Arial" charset="0"/>
              </a:rPr>
            </a:br>
            <a:r>
              <a:rPr lang="sv-SE" dirty="0">
                <a:solidFill>
                  <a:srgbClr val="747474">
                    <a:lumMod val="50000"/>
                  </a:srgbClr>
                </a:solidFill>
                <a:cs typeface="Arial" charset="0"/>
              </a:rPr>
              <a:t>(sakkunniga biträden)</a:t>
            </a:r>
            <a:endParaRPr lang="en-US" dirty="0">
              <a:solidFill>
                <a:srgbClr val="747474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9" name="Platshållare för innehåll 9"/>
          <p:cNvSpPr txBox="1">
            <a:spLocks/>
          </p:cNvSpPr>
          <p:nvPr/>
        </p:nvSpPr>
        <p:spPr>
          <a:xfrm>
            <a:off x="1616379" y="4358984"/>
            <a:ext cx="2448272" cy="5048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180000" indent="-180000" algn="ctr">
              <a:spcAft>
                <a:spcPts val="1500"/>
              </a:spcAft>
              <a:buFont typeface="Arial" charset="0"/>
              <a:buNone/>
              <a:defRPr/>
            </a:pPr>
            <a:r>
              <a:rPr lang="sv-SE" sz="2000" dirty="0">
                <a:solidFill>
                  <a:srgbClr val="747474">
                    <a:lumMod val="50000"/>
                  </a:srgbClr>
                </a:solidFill>
                <a:cs typeface="Arial" charset="0"/>
              </a:rPr>
              <a:t>Revisionskontor</a:t>
            </a:r>
            <a:endParaRPr lang="en-US" sz="2000" dirty="0">
              <a:solidFill>
                <a:srgbClr val="747474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10" name="Rak 9"/>
          <p:cNvCxnSpPr/>
          <p:nvPr/>
        </p:nvCxnSpPr>
        <p:spPr>
          <a:xfrm flipV="1">
            <a:off x="3283027" y="3602516"/>
            <a:ext cx="484966" cy="75646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flipH="1" flipV="1">
            <a:off x="4405359" y="3602516"/>
            <a:ext cx="563248" cy="75646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ak 15"/>
          <p:cNvCxnSpPr>
            <a:stCxn id="8" idx="0"/>
          </p:cNvCxnSpPr>
          <p:nvPr/>
        </p:nvCxnSpPr>
        <p:spPr>
          <a:xfrm flipV="1">
            <a:off x="4097702" y="2372438"/>
            <a:ext cx="0" cy="38373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1187624" y="2132856"/>
            <a:ext cx="8172400" cy="20162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44500" lvl="1" indent="-263525">
              <a:lnSpc>
                <a:spcPct val="90000"/>
              </a:lnSpc>
              <a:buFont typeface="Arial"/>
              <a:buNone/>
              <a:defRPr/>
            </a:pPr>
            <a:endParaRPr lang="sv-SE" sz="2000" dirty="0">
              <a:solidFill>
                <a:srgbClr val="C3C300">
                  <a:lumMod val="75000"/>
                </a:srgbClr>
              </a:solidFill>
              <a:cs typeface="Arial"/>
            </a:endParaRPr>
          </a:p>
          <a:p>
            <a:pPr marL="180000" indent="-180000">
              <a:buFont typeface="Arial"/>
              <a:buNone/>
              <a:defRPr/>
            </a:pPr>
            <a:r>
              <a:rPr lang="sv-SE" sz="2000" dirty="0">
                <a:solidFill>
                  <a:srgbClr val="C3C300">
                    <a:lumMod val="75000"/>
                  </a:srgbClr>
                </a:solidFill>
                <a:cs typeface="Arial"/>
              </a:rPr>
              <a:t>	</a:t>
            </a:r>
            <a:endParaRPr lang="sv-SE" sz="2400" dirty="0">
              <a:solidFill>
                <a:srgbClr val="C3C300">
                  <a:lumMod val="75000"/>
                </a:srgbClr>
              </a:solidFill>
              <a:cs typeface="Arial"/>
            </a:endParaRPr>
          </a:p>
          <a:p>
            <a:pPr marL="444500" lvl="1" indent="-263525">
              <a:lnSpc>
                <a:spcPct val="90000"/>
              </a:lnSpc>
              <a:buFont typeface="Arial"/>
              <a:buNone/>
              <a:defRPr/>
            </a:pPr>
            <a:endParaRPr lang="sv-SE" dirty="0">
              <a:solidFill>
                <a:srgbClr val="C3C300">
                  <a:lumMod val="75000"/>
                </a:srgbClr>
              </a:solidFill>
              <a:cs typeface="Arial"/>
            </a:endParaRP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 bwMode="auto">
          <a:xfrm>
            <a:off x="683568" y="1721376"/>
            <a:ext cx="7845290" cy="242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400" dirty="0">
                <a:solidFill>
                  <a:srgbClr val="275269"/>
                </a:solidFill>
                <a:cs typeface="Arial" pitchFamily="34" charset="0"/>
              </a:rPr>
              <a:t>Att självständigt välja vad som ska granskas.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400" dirty="0">
                <a:solidFill>
                  <a:srgbClr val="275269"/>
                </a:solidFill>
                <a:cs typeface="Arial"/>
              </a:rPr>
              <a:t>Att självständigt välja angreppssätt, metoder</a:t>
            </a:r>
            <a:br>
              <a:rPr lang="sv-SE" sz="2400" dirty="0">
                <a:solidFill>
                  <a:srgbClr val="275269"/>
                </a:solidFill>
                <a:cs typeface="Arial"/>
              </a:rPr>
            </a:br>
            <a:r>
              <a:rPr lang="sv-SE" sz="2400" dirty="0">
                <a:solidFill>
                  <a:srgbClr val="275269"/>
                </a:solidFill>
                <a:cs typeface="Arial"/>
              </a:rPr>
              <a:t>och sakkunniga för granskningens genomförande.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400" dirty="0">
                <a:solidFill>
                  <a:srgbClr val="275269"/>
                </a:solidFill>
                <a:cs typeface="Arial" pitchFamily="34" charset="0"/>
              </a:rPr>
              <a:t>Att självständigt göra analys och bedömningar</a:t>
            </a:r>
            <a:br>
              <a:rPr lang="sv-SE" sz="2400" dirty="0">
                <a:solidFill>
                  <a:srgbClr val="275269"/>
                </a:solidFill>
                <a:cs typeface="Arial" pitchFamily="34" charset="0"/>
              </a:rPr>
            </a:br>
            <a:r>
              <a:rPr lang="sv-SE" sz="2400" dirty="0">
                <a:solidFill>
                  <a:srgbClr val="275269"/>
                </a:solidFill>
                <a:cs typeface="Arial" pitchFamily="34" charset="0"/>
              </a:rPr>
              <a:t>och föra fram dessa.</a:t>
            </a:r>
          </a:p>
          <a:p>
            <a:pPr marL="444500" lvl="1" indent="-263525">
              <a:lnSpc>
                <a:spcPct val="90000"/>
              </a:lnSpc>
              <a:defRPr/>
            </a:pPr>
            <a:endParaRPr lang="sv-SE" sz="2400" dirty="0">
              <a:solidFill>
                <a:srgbClr val="2C2C2C"/>
              </a:solidFill>
              <a:cs typeface="Arial"/>
            </a:endParaRPr>
          </a:p>
          <a:p>
            <a:pPr marL="742950" lvl="1" indent="-285750" defTabSz="914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sv-SE" sz="2400" dirty="0">
              <a:solidFill>
                <a:srgbClr val="2C2C2C"/>
              </a:solidFill>
              <a:cs typeface="Arial" pitchFamily="34" charset="0"/>
            </a:endParaRPr>
          </a:p>
          <a:p>
            <a:pPr marL="742950" lvl="1" indent="-28575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sv-SE" dirty="0">
              <a:solidFill>
                <a:srgbClr val="2C2C2C"/>
              </a:solidFill>
              <a:cs typeface="Arial" pitchFamily="34" charset="0"/>
            </a:endParaRP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dirty="0">
                <a:solidFill>
                  <a:srgbClr val="19324B"/>
                </a:solidFill>
              </a:rPr>
              <a:t>Oberoende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1043608" y="1910445"/>
            <a:ext cx="7056784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747474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203848" y="212646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19324B"/>
                </a:solidFill>
              </a:rPr>
              <a:t>Verkställande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475656" y="291855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19324B"/>
                </a:solidFill>
              </a:rPr>
              <a:t>Kommunstyrelse, nämnder, styrelser, förbund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 ny grafisk profil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 ny grafisk profil</Template>
  <TotalTime>3128</TotalTime>
  <Words>675</Words>
  <Application>Microsoft Office PowerPoint</Application>
  <PresentationFormat>Bildspel på skärmen (4:3)</PresentationFormat>
  <Paragraphs>218</Paragraphs>
  <Slides>31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40" baseType="lpstr">
      <vt:lpstr>GBG-Stad-Mall_SE_PPT ny grafisk profil</vt:lpstr>
      <vt:lpstr>GBGstad-grön</vt:lpstr>
      <vt:lpstr>GBGstad-röd</vt:lpstr>
      <vt:lpstr>GBGstad-prickar</vt:lpstr>
      <vt:lpstr>GBGstad-turkos</vt:lpstr>
      <vt:lpstr>GBGstad-lila</vt:lpstr>
      <vt:lpstr>GBGstad-avslut</vt:lpstr>
      <vt:lpstr>1_GBGstad-prickar</vt:lpstr>
      <vt:lpstr>Photo Editor-foto</vt:lpstr>
      <vt:lpstr>Stadsrevisionens roll och uppdrag</vt:lpstr>
      <vt:lpstr>Ansvarsprövning</vt:lpstr>
      <vt:lpstr>Bild 3</vt:lpstr>
      <vt:lpstr>Bild 4</vt:lpstr>
      <vt:lpstr>Bild 5</vt:lpstr>
      <vt:lpstr>Bild 6</vt:lpstr>
      <vt:lpstr>Bild 7</vt:lpstr>
      <vt:lpstr>Oberoende</vt:lpstr>
      <vt:lpstr>Bild 9</vt:lpstr>
      <vt:lpstr>Nämndernas uppdrag (KL 6 kap. § 7) </vt:lpstr>
      <vt:lpstr>Bild 11</vt:lpstr>
      <vt:lpstr>Kort om den kommunala revisionen</vt:lpstr>
      <vt:lpstr> Kort om den kommunala revisionen</vt:lpstr>
      <vt:lpstr>Revisorernas uppdrag</vt:lpstr>
      <vt:lpstr>Revisorernas uppdrag forts.</vt:lpstr>
      <vt:lpstr>Lagstadgade tilläggsuppdrag</vt:lpstr>
      <vt:lpstr>Lekmannarevisorernas uppdrag</vt:lpstr>
      <vt:lpstr>Revisorernas uppdrag</vt:lpstr>
      <vt:lpstr>Bild 19</vt:lpstr>
      <vt:lpstr>God revisionssed…</vt:lpstr>
      <vt:lpstr>Grunder för ansvarsprövning</vt:lpstr>
      <vt:lpstr>Revisionsreglemente</vt:lpstr>
      <vt:lpstr>Bild 23</vt:lpstr>
      <vt:lpstr>Revisorernas mål</vt:lpstr>
      <vt:lpstr>Kommunikation med fullmäktige</vt:lpstr>
      <vt:lpstr>Revisorernas arbetssätt</vt:lpstr>
      <vt:lpstr>Riskanalys – vad som granskas </vt:lpstr>
      <vt:lpstr>Bild 28</vt:lpstr>
      <vt:lpstr>Stadsrevisionen i Göteborg:</vt:lpstr>
      <vt:lpstr>Stadsrevisionens kvalitetsarbete</vt:lpstr>
      <vt:lpstr>Bild 31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ingjac0408</dc:creator>
  <cp:lastModifiedBy>ingjac0408</cp:lastModifiedBy>
  <cp:revision>453</cp:revision>
  <cp:lastPrinted>2014-06-25T13:57:34Z</cp:lastPrinted>
  <dcterms:created xsi:type="dcterms:W3CDTF">2015-01-29T09:15:05Z</dcterms:created>
  <dcterms:modified xsi:type="dcterms:W3CDTF">2015-04-15T09:09:31Z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C1B83E379DD6F49BC1257DE100559745</vt:lpwstr>
  </property>
  <property fmtid="{D5CDD505-2E9C-101B-9397-08002B2CF9AE}" pid="6" name="SW_DocHWND">
    <vt:r8>593496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